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7" r:id="rId25"/>
    <p:sldId id="279" r:id="rId26"/>
    <p:sldId id="289" r:id="rId27"/>
    <p:sldId id="281" r:id="rId28"/>
    <p:sldId id="282" r:id="rId29"/>
    <p:sldId id="283" r:id="rId30"/>
    <p:sldId id="284" r:id="rId31"/>
    <p:sldId id="285" r:id="rId32"/>
    <p:sldId id="286" r:id="rId33"/>
    <p:sldId id="288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8BC8F-AB1B-4E30-A815-903A0688CAAE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F452DF-EDCC-4728-81D6-0D449C42A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72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452DF-EDCC-4728-81D6-0D449C42A4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88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E05CB-54ED-4FB3-8C85-E89FA6A52DE0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755B-C2F5-400D-A7F4-3F390E71FF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E05CB-54ED-4FB3-8C85-E89FA6A52DE0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755B-C2F5-400D-A7F4-3F390E71FF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E05CB-54ED-4FB3-8C85-E89FA6A52DE0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755B-C2F5-400D-A7F4-3F390E71FFD7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E05CB-54ED-4FB3-8C85-E89FA6A52DE0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755B-C2F5-400D-A7F4-3F390E71FF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E05CB-54ED-4FB3-8C85-E89FA6A52DE0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755B-C2F5-400D-A7F4-3F390E71FF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E05CB-54ED-4FB3-8C85-E89FA6A52DE0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755B-C2F5-400D-A7F4-3F390E71FFD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E05CB-54ED-4FB3-8C85-E89FA6A52DE0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755B-C2F5-400D-A7F4-3F390E71FF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E05CB-54ED-4FB3-8C85-E89FA6A52DE0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755B-C2F5-400D-A7F4-3F390E71FF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E05CB-54ED-4FB3-8C85-E89FA6A52DE0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755B-C2F5-400D-A7F4-3F390E71FF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E05CB-54ED-4FB3-8C85-E89FA6A52DE0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755B-C2F5-400D-A7F4-3F390E71FFD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E05CB-54ED-4FB3-8C85-E89FA6A52DE0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755B-C2F5-400D-A7F4-3F390E71FFD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47E05CB-54ED-4FB3-8C85-E89FA6A52DE0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7296755B-C2F5-400D-A7F4-3F390E71FFD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3276600"/>
            <a:ext cx="7772400" cy="1524000"/>
          </a:xfrm>
        </p:spPr>
        <p:txBody>
          <a:bodyPr>
            <a:normAutofit fontScale="90000"/>
          </a:bodyPr>
          <a:lstStyle/>
          <a:p>
            <a:r>
              <a:rPr lang="en-US" sz="6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PCB Design &amp; Fabrication</a:t>
            </a:r>
            <a:endParaRPr lang="en-US" sz="6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2971800" cy="252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93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37052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34" y="1828800"/>
            <a:ext cx="6400800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821" y="5562600"/>
            <a:ext cx="60674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754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74075"/>
            <a:ext cx="8178656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95600"/>
            <a:ext cx="70104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768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576262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7" y="2438400"/>
            <a:ext cx="8382001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6" y="4267200"/>
            <a:ext cx="8679873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445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561975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0"/>
            <a:ext cx="587692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71" y="3352800"/>
            <a:ext cx="8463829" cy="114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953000"/>
            <a:ext cx="64008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439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838200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00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9436" y="1828799"/>
            <a:ext cx="701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itchFamily="2" charset="2"/>
              <a:buChar char="Ø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 new window opens which is the PCB layout editor.</a:t>
            </a:r>
          </a:p>
        </p:txBody>
      </p:sp>
      <p:sp>
        <p:nvSpPr>
          <p:cNvPr id="3" name="Rectangle 2"/>
          <p:cNvSpPr/>
          <p:nvPr/>
        </p:nvSpPr>
        <p:spPr>
          <a:xfrm>
            <a:off x="266700" y="3200400"/>
            <a:ext cx="8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itchFamily="2" charset="2"/>
              <a:buChar char="Ø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The black space is the board area and all the components are at the outside bottom left of the board area.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6700" y="4507192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Now, we need to place the components in to the editor</a:t>
            </a:r>
          </a:p>
        </p:txBody>
      </p:sp>
      <p:sp>
        <p:nvSpPr>
          <p:cNvPr id="5" name="Rectangle 4"/>
          <p:cNvSpPr/>
          <p:nvPr/>
        </p:nvSpPr>
        <p:spPr>
          <a:xfrm>
            <a:off x="266700" y="5486398"/>
            <a:ext cx="77931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You can adjust the grid size of the PCB layout editor, if you want.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76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9" y="1752600"/>
            <a:ext cx="8868641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76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3" y="1752600"/>
            <a:ext cx="9125857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715000"/>
            <a:ext cx="9144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084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304800" y="1828800"/>
            <a:ext cx="3962400" cy="4419600"/>
          </a:xfrm>
          <a:solidFill>
            <a:schemeClr val="bg1"/>
          </a:solidFill>
          <a:ln>
            <a:solidFill>
              <a:srgbClr val="FF0000"/>
            </a:solidFill>
          </a:ln>
        </p:spPr>
        <p:txBody>
          <a:bodyPr>
            <a:normAutofit lnSpcReduction="10000"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You can see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thin yellow wires 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running between the components.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These wires are called air wires &amp; are representation of connection between components.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When we route the path between components, these air wires will disappear 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as an indication of successful connection.</a:t>
            </a:r>
            <a:endParaRPr lang="en-US" sz="2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8800"/>
            <a:ext cx="4495800" cy="449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814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1905000"/>
            <a:ext cx="84582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Now, it is time to make the connections or trace the printed circuit board (PCB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For this, we are going to use 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Route tool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from the side tool bar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Also 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set the width of the trace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to be routed as your requirement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Here, I’ve set the 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trace width to approximately 1mm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Then, select the signal layer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i.e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bottom layer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, as our PCB is a single sided board.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75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1447800"/>
            <a:ext cx="7772400" cy="5105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1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Learn about the various elements of Embedded Hardware and their design </a:t>
            </a:r>
            <a:r>
              <a:rPr lang="en-US" sz="31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principles</a:t>
            </a:r>
            <a:br>
              <a:rPr lang="en-US" sz="31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1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1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100" dirty="0" smtClean="0">
                <a:solidFill>
                  <a:schemeClr val="tx1"/>
                </a:solidFill>
              </a:rPr>
              <a:t>Refresh </a:t>
            </a:r>
            <a:r>
              <a:rPr lang="en-US" sz="3100" dirty="0">
                <a:solidFill>
                  <a:schemeClr val="tx1"/>
                </a:solidFill>
              </a:rPr>
              <a:t>knowledge on the basic Analog </a:t>
            </a:r>
            <a:r>
              <a:rPr lang="en-US" sz="3100" dirty="0" smtClean="0">
                <a:solidFill>
                  <a:schemeClr val="tx1"/>
                </a:solidFill>
              </a:rPr>
              <a:t>Electronic </a:t>
            </a:r>
            <a:r>
              <a:rPr lang="en-US" sz="3100" dirty="0" smtClean="0">
                <a:solidFill>
                  <a:schemeClr val="tx1"/>
                </a:solidFill>
              </a:rPr>
              <a:t>components </a:t>
            </a:r>
            <a:r>
              <a:rPr lang="en-US" sz="3100" dirty="0">
                <a:solidFill>
                  <a:schemeClr val="tx1"/>
                </a:solidFill>
              </a:rPr>
              <a:t>and circuits - Resistor, Capacitor, Diode, </a:t>
            </a:r>
            <a:r>
              <a:rPr lang="en-US" sz="3100" dirty="0" smtClean="0">
                <a:solidFill>
                  <a:schemeClr val="tx1"/>
                </a:solidFill>
              </a:rPr>
              <a:t>Inductor</a:t>
            </a:r>
            <a:r>
              <a:rPr lang="en-US" sz="3100" dirty="0">
                <a:solidFill>
                  <a:schemeClr val="tx1"/>
                </a:solidFill>
              </a:rPr>
              <a:t>, Transistor etc. and their use in embedded </a:t>
            </a:r>
            <a:r>
              <a:rPr lang="en-US" sz="3100" dirty="0" smtClean="0">
                <a:solidFill>
                  <a:schemeClr val="tx1"/>
                </a:solidFill>
              </a:rPr>
              <a:t>applications</a:t>
            </a:r>
            <a:br>
              <a:rPr lang="en-US" sz="3100" dirty="0" smtClean="0">
                <a:solidFill>
                  <a:schemeClr val="tx1"/>
                </a:solidFill>
              </a:rPr>
            </a:br>
            <a:r>
              <a:rPr lang="en-US" sz="3100" dirty="0">
                <a:solidFill>
                  <a:schemeClr val="tx1"/>
                </a:solidFill>
              </a:rPr>
              <a:t/>
            </a:r>
            <a:br>
              <a:rPr lang="en-US" sz="3100" dirty="0">
                <a:solidFill>
                  <a:schemeClr val="tx1"/>
                </a:solidFill>
              </a:rPr>
            </a:br>
            <a:r>
              <a:rPr lang="en-US" sz="3100" dirty="0">
                <a:solidFill>
                  <a:schemeClr val="tx1"/>
                </a:solidFill>
              </a:rPr>
              <a:t>Refresh knowledge on the basic </a:t>
            </a:r>
            <a:r>
              <a:rPr lang="en-US" sz="3100" dirty="0" smtClean="0">
                <a:solidFill>
                  <a:schemeClr val="tx1"/>
                </a:solidFill>
              </a:rPr>
              <a:t>Digital Electronic </a:t>
            </a:r>
            <a:r>
              <a:rPr lang="en-US" sz="3100" dirty="0">
                <a:solidFill>
                  <a:schemeClr val="tx1"/>
                </a:solidFill>
              </a:rPr>
              <a:t>components and </a:t>
            </a:r>
            <a:r>
              <a:rPr lang="en-US" sz="3100" dirty="0" smtClean="0">
                <a:solidFill>
                  <a:schemeClr val="tx1"/>
                </a:solidFill>
              </a:rPr>
              <a:t>circuits </a:t>
            </a:r>
            <a:br>
              <a:rPr lang="en-US" sz="3100" dirty="0" smtClean="0">
                <a:solidFill>
                  <a:schemeClr val="tx1"/>
                </a:solidFill>
              </a:rPr>
            </a:br>
            <a:r>
              <a:rPr lang="en-US" sz="3100" dirty="0" smtClean="0">
                <a:solidFill>
                  <a:schemeClr val="tx1"/>
                </a:solidFill>
              </a:rPr>
              <a:t/>
            </a:r>
            <a:br>
              <a:rPr lang="en-US" sz="3100" dirty="0" smtClean="0">
                <a:solidFill>
                  <a:schemeClr val="tx1"/>
                </a:solidFill>
              </a:rPr>
            </a:br>
            <a:r>
              <a:rPr lang="en-US" sz="3100" dirty="0">
                <a:solidFill>
                  <a:schemeClr val="tx1"/>
                </a:solidFill>
              </a:rPr>
              <a:t>Learn about Integrated Circuits (</a:t>
            </a:r>
            <a:r>
              <a:rPr lang="en-US" sz="3100" dirty="0" err="1" smtClean="0">
                <a:solidFill>
                  <a:schemeClr val="tx1"/>
                </a:solidFill>
              </a:rPr>
              <a:t>lC’s</a:t>
            </a:r>
            <a:r>
              <a:rPr lang="en-US" sz="3100" dirty="0" smtClean="0">
                <a:solidFill>
                  <a:schemeClr val="tx1"/>
                </a:solidFill>
              </a:rPr>
              <a:t>)</a:t>
            </a:r>
            <a:br>
              <a:rPr lang="en-US" sz="3100" dirty="0" smtClean="0">
                <a:solidFill>
                  <a:schemeClr val="tx1"/>
                </a:solidFill>
              </a:rPr>
            </a:br>
            <a:r>
              <a:rPr lang="en-US" sz="3100" dirty="0">
                <a:solidFill>
                  <a:schemeClr val="tx1"/>
                </a:solidFill>
              </a:rPr>
              <a:t/>
            </a:r>
            <a:br>
              <a:rPr lang="en-US" sz="3100" dirty="0">
                <a:solidFill>
                  <a:schemeClr val="tx1"/>
                </a:solidFill>
              </a:rPr>
            </a:br>
            <a:r>
              <a:rPr lang="en-US" sz="3100" dirty="0"/>
              <a:t/>
            </a:r>
            <a:br>
              <a:rPr lang="en-US" sz="3100" dirty="0"/>
            </a:br>
            <a:r>
              <a:rPr lang="en-US" sz="3100" dirty="0">
                <a:solidFill>
                  <a:schemeClr val="tx1"/>
                </a:solidFill>
              </a:rPr>
              <a:t/>
            </a:r>
            <a:br>
              <a:rPr lang="en-US" sz="31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solidFill>
                  <a:schemeClr val="tx1"/>
                </a:solidFill>
              </a:rPr>
              <a:t> </a:t>
            </a:r>
            <a:br>
              <a:rPr lang="en-US" sz="20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381001"/>
            <a:ext cx="6417734" cy="762000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Learning Objective</a:t>
            </a:r>
            <a:endParaRPr lang="en-US" sz="4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09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" y="2556164"/>
            <a:ext cx="4828309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018" y="2743200"/>
            <a:ext cx="4135582" cy="3537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177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Select Layer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75438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666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914400" y="1828800"/>
            <a:ext cx="3352800" cy="3657601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Start routing the traces from pin to 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pin.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As you progress with routing, the air wires will start disappearing. 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752600"/>
            <a:ext cx="38862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844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905000"/>
            <a:ext cx="7772400" cy="14478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5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PCB FABRICATION PROCESS</a:t>
            </a:r>
            <a:endParaRPr lang="en-US" sz="5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39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Copper Laminate Cutting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PCB Shearing Machine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Copper Laminate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29000"/>
            <a:ext cx="3733800" cy="269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 descr="https://encrypted-tbn3.gstatic.com/images?q=tbn:ANd9GcTEgd9iU_Yr0G-bPJK8mU6YkYQWPuK6p9EKEUKDvPSnjF_yhccG"/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505200"/>
            <a:ext cx="3657600" cy="2514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176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Cleaning the Laminate</a:t>
            </a:r>
            <a:endParaRPr 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https://encrypted-tbn3.gstatic.com/images?q=tbn:ANd9GcTEgd9iU_Yr0G-bPJK8mU6YkYQWPuK6p9EKEUKDvPSnjF_yhcc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70017"/>
            <a:ext cx="27432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Image result for cleaning PCb with scrubbe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00" y="4914034"/>
            <a:ext cx="2753999" cy="167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http://2.bp.blogspot.com/-VY8Cz3Uq6lA/UKB98g3qHhI/AAAAAAAAAmc/htow113O_Dc/s1600/2pcb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1" y="3429000"/>
            <a:ext cx="3122988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381000" y="2133600"/>
            <a:ext cx="226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PCB before cleaning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7800" y="4419600"/>
            <a:ext cx="3583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Clean PCB surface using scrubber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31484" y="2875002"/>
            <a:ext cx="354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PCB after cleaning with scrubber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Coating the Laminate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Photo Resist DIP-COATING Machine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Coating PCB with Photoresist solution </a:t>
            </a: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3440301"/>
            <a:ext cx="3819525" cy="2674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Content Placeholder 6" descr="http://www.veys.com/wp-content/uploads/2008/07/pcb_howto_copper_clad.jpg"/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429000"/>
            <a:ext cx="3581400" cy="2697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494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Pre-baking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Proto-cure baking curing oven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Coating PCB with Photoresist solution and Dry it in proto-cure Oven</a:t>
            </a:r>
            <a:endParaRPr lang="en-US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51" y="3429000"/>
            <a:ext cx="3761349" cy="269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 descr="http://www.veys.com/wp-content/uploads/2008/07/pcb_howto_copper_clad.jpg"/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429000"/>
            <a:ext cx="3733800" cy="2697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50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Exposure</a:t>
            </a:r>
            <a:endParaRPr lang="en-US" sz="5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Double sided UV Exposure unit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UV exposure keep layout on photoresist Coated PCB 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29000"/>
            <a:ext cx="3809999" cy="269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 descr="http://sfprime.net/pcb-etching/exposure3.jpg"/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104" y="3429000"/>
            <a:ext cx="3604541" cy="2697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4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Development</a:t>
            </a:r>
            <a:endParaRPr lang="en-US" sz="5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452930"/>
            <a:ext cx="6705600" cy="294786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295400" y="2875002"/>
            <a:ext cx="67056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UV exposed PCB board after developing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Stage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50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1219200"/>
            <a:ext cx="7772400" cy="5410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Schematic is a way of representing the different components (can be an electronic component like resistor, integrated circuit , capacitor, etc. or  a  mechanical/electromechanical  component like </a:t>
            </a:r>
            <a:r>
              <a:rPr lang="en-US" sz="27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push </a:t>
            </a:r>
            <a:r>
              <a:rPr lang="en-US" sz="2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button switch, relay, etc.) involved in a hardware product and how each components are interconnected together</a:t>
            </a:r>
            <a:r>
              <a:rPr lang="en-US" sz="27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br>
              <a:rPr lang="en-US" sz="27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4900" b="1" dirty="0"/>
              <a:t/>
            </a:r>
            <a:br>
              <a:rPr lang="en-US" sz="4900" b="1" dirty="0"/>
            </a:br>
            <a:r>
              <a:rPr lang="en-US" sz="2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Eagle </a:t>
            </a:r>
            <a:r>
              <a:rPr lang="en-US" sz="27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tool, You </a:t>
            </a:r>
            <a:r>
              <a:rPr lang="en-US" sz="2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can create a schematic design </a:t>
            </a:r>
            <a:r>
              <a:rPr lang="en-US" sz="27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either</a:t>
            </a:r>
            <a:r>
              <a:rPr lang="en-US" sz="2700" b="1" u="heavy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7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by </a:t>
            </a:r>
            <a:r>
              <a:rPr lang="en-US" sz="2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hand sketch on a paper or by electronic sketch  </a:t>
            </a:r>
            <a:br>
              <a:rPr lang="en-US" sz="2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3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sz="3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700" dirty="0"/>
              <a:t>using</a:t>
            </a:r>
            <a:br>
              <a:rPr lang="en-US" sz="2700" dirty="0"/>
            </a:b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/>
              <a:t>and </a:t>
            </a:r>
            <a:r>
              <a:rPr lang="en-US" sz="2700" dirty="0" smtClean="0"/>
              <a:t>b </a:t>
            </a:r>
            <a:r>
              <a:rPr lang="en-US" sz="2700" dirty="0"/>
              <a:t>real electronic circuit out of it to test in the real world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685800"/>
            <a:ext cx="6417734" cy="9906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Schematic Design Using Eagle</a:t>
            </a:r>
            <a:endParaRPr lang="en-US" sz="3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46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24200"/>
            <a:ext cx="8229600" cy="125272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Wash Laminate</a:t>
            </a:r>
            <a:endParaRPr lang="en-US" sz="4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76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Etching</a:t>
            </a:r>
            <a:endParaRPr lang="en-US" sz="6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Proto-Etch Etching Machine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PCB after Etching Process done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Content Placeholder 7" descr="http://www.roevalley.com/newsbrowser/v-projects/making_pcbs/bad.jpg"/>
          <p:cNvPicPr>
            <a:picLocks noGrp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581400"/>
            <a:ext cx="3822700" cy="2468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429000"/>
            <a:ext cx="3429000" cy="269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29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Drilling</a:t>
            </a:r>
            <a:endParaRPr lang="en-US" sz="5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PCB Drilling Machine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PCB after Drilling done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429000"/>
            <a:ext cx="3657599" cy="269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 descr="https://encrypted-tbn1.gstatic.com/images?q=tbn:ANd9GcTp6ZhFCr-iAdYrBA3jvAvqw2aaPNU5RzMmuSByJEKAzlxfvgoXWQ"/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505200"/>
            <a:ext cx="3428999" cy="2514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562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Final PCB</a:t>
            </a:r>
            <a:endParaRPr lang="en-US" sz="5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Top View</a:t>
            </a:r>
            <a:r>
              <a:rPr lang="en-US" b="1" dirty="0"/>
              <a:t>	</a:t>
            </a:r>
            <a:r>
              <a:rPr lang="en-US" dirty="0"/>
              <a:t>	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Bottom View</a:t>
            </a:r>
            <a:r>
              <a:rPr lang="en-US" b="1" dirty="0"/>
              <a:t>	</a:t>
            </a:r>
            <a:endParaRPr lang="en-US" dirty="0"/>
          </a:p>
        </p:txBody>
      </p:sp>
      <p:pic>
        <p:nvPicPr>
          <p:cNvPr id="7" name="Content Placeholder 6" descr="http://www.robotroom.com/PCBComponents.jp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581400"/>
            <a:ext cx="3581399" cy="25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7" descr="http://www.robotroom.com/PCB/PCBSoldered.jpg"/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657600"/>
            <a:ext cx="3505199" cy="243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491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60045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Schematic Design Using Eagle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72067" y="1371600"/>
            <a:ext cx="7408333" cy="4754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1143000"/>
            <a:ext cx="7866063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054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3400"/>
            <a:ext cx="8229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1"/>
            <a:ext cx="86868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311236"/>
            <a:ext cx="52482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98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057656"/>
          </a:xfrm>
        </p:spPr>
        <p:txBody>
          <a:bodyPr>
            <a:normAutofit fontScale="90000"/>
          </a:bodyPr>
          <a:lstStyle/>
          <a:p>
            <a:pPr lvl="0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Schematic View</a:t>
            </a:r>
            <a:b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86868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17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" y="0"/>
            <a:ext cx="9137072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049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3105835"/>
            <a:ext cx="8610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After addition of Component  Make Connection Between them by clicking 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 toolbar icon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66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57200"/>
            <a:ext cx="6248399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667000"/>
            <a:ext cx="7696200" cy="366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199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501</TotalTime>
  <Words>404</Words>
  <Application>Microsoft Office PowerPoint</Application>
  <PresentationFormat>On-screen Show (4:3)</PresentationFormat>
  <Paragraphs>62</Paragraphs>
  <Slides>33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Waveform</vt:lpstr>
      <vt:lpstr>PCB Design &amp; Fabrication</vt:lpstr>
      <vt:lpstr>Learn about the various elements of Embedded Hardware and their design principles  Refresh knowledge on the basic Analog Electronic components and circuits - Resistor, Capacitor, Diode, Inductor, Transistor etc. and their use in embedded applications  Refresh knowledge on the basic Digital Electronic components and circuits   Learn about Integrated Circuits (lC’s)       </vt:lpstr>
      <vt:lpstr>Schematic is a way of representing the different components (can be an electronic component like resistor, integrated circuit , capacitor, etc. or  a  mechanical/electromechanical  component like push button switch, relay, etc.) involved in a hardware product and how each components are interconnected together.  Eagle tool, You can create a schematic design either by hand sketch on a paper or by electronic sketch    using  and b real electronic circuit out of it to test in the real world </vt:lpstr>
      <vt:lpstr>Schematic Design Using Eagle   </vt:lpstr>
      <vt:lpstr>PowerPoint Presentation</vt:lpstr>
      <vt:lpstr>Schematic 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Select Layer</vt:lpstr>
      <vt:lpstr>PowerPoint Presentation</vt:lpstr>
      <vt:lpstr>PCB FABRICATION PROCESS</vt:lpstr>
      <vt:lpstr>Copper Laminate Cutting</vt:lpstr>
      <vt:lpstr>Cleaning the Laminate</vt:lpstr>
      <vt:lpstr>Coating the Laminate</vt:lpstr>
      <vt:lpstr>Pre-baking </vt:lpstr>
      <vt:lpstr>Exposure</vt:lpstr>
      <vt:lpstr>Development</vt:lpstr>
      <vt:lpstr>Wash Laminate</vt:lpstr>
      <vt:lpstr>Etching</vt:lpstr>
      <vt:lpstr>Drilling</vt:lpstr>
      <vt:lpstr>Final PCB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PCB Design &amp; Fabrication</dc:title>
  <dc:creator>etrxpcb</dc:creator>
  <cp:lastModifiedBy>etrxpcb</cp:lastModifiedBy>
  <cp:revision>40</cp:revision>
  <dcterms:created xsi:type="dcterms:W3CDTF">2021-09-27T05:54:14Z</dcterms:created>
  <dcterms:modified xsi:type="dcterms:W3CDTF">2021-09-29T09:36:08Z</dcterms:modified>
</cp:coreProperties>
</file>